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4"/>
  </p:notesMasterIdLst>
  <p:sldIdLst>
    <p:sldId id="281" r:id="rId2"/>
    <p:sldId id="321" r:id="rId3"/>
    <p:sldId id="312" r:id="rId4"/>
    <p:sldId id="343" r:id="rId5"/>
    <p:sldId id="344" r:id="rId6"/>
    <p:sldId id="347" r:id="rId7"/>
    <p:sldId id="349" r:id="rId8"/>
    <p:sldId id="345" r:id="rId9"/>
    <p:sldId id="346" r:id="rId10"/>
    <p:sldId id="348" r:id="rId11"/>
    <p:sldId id="350" r:id="rId12"/>
    <p:sldId id="351" r:id="rId13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Залия" initials="З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62CCB"/>
    <a:srgbClr val="57D3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500" autoAdjust="0"/>
    <p:restoredTop sz="96807" autoAdjust="0"/>
  </p:normalViewPr>
  <p:slideViewPr>
    <p:cSldViewPr>
      <p:cViewPr>
        <p:scale>
          <a:sx n="67" d="100"/>
          <a:sy n="67" d="100"/>
        </p:scale>
        <p:origin x="-1602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700BB320-0212-4948-897E-D3770E6D1D9A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9812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9800" y="762000"/>
            <a:ext cx="5008563" cy="37576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ultiurok.ru/" TargetMode="External"/><Relationship Id="rId2" Type="http://schemas.openxmlformats.org/officeDocument/2006/relationships/hyperlink" Target="https://kopilkaurokov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fourok.ru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75" y="142875"/>
            <a:ext cx="1500188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214313"/>
            <a:ext cx="1357313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142875"/>
            <a:ext cx="1500188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13" y="5715000"/>
            <a:ext cx="1500187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6100" y="1957686"/>
            <a:ext cx="1357312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653136"/>
            <a:ext cx="1500187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75" y="214313"/>
            <a:ext cx="1500188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38" y="214313"/>
            <a:ext cx="1357312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81389" y="248072"/>
            <a:ext cx="1500188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14" descr="H:\Documents and Settings\Aida\Рабочий стол\НОвая ГРАФИКА сборник\КАРТИНКИ СБОРНИК_ школьные\c3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152944">
            <a:off x="3586009" y="204689"/>
            <a:ext cx="8572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2944" y="-35298"/>
            <a:ext cx="4032448" cy="2585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6" descr="image00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611" y="-105147"/>
            <a:ext cx="3141663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4" descr="H:\Documents and Settings\Aida\Рабочий стол\НОвая ГРАФИКА сборник\КАРТИНКИ СБОРНИК_ школьные\c3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152944">
            <a:off x="1460396" y="583036"/>
            <a:ext cx="8572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4" descr="H:\Documents and Settings\Aida\Рабочий стол\НОвая ГРАФИКА сборник\КАРТИНКИ СБОРНИК_ школьные\c3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152944">
            <a:off x="7505613" y="1016693"/>
            <a:ext cx="8572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9736" y="248072"/>
            <a:ext cx="1500188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8760" y="3837577"/>
            <a:ext cx="1357312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33164" y="548580"/>
            <a:ext cx="8636396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Куакбашская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ООШ» </a:t>
            </a:r>
          </a:p>
          <a:p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 «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Лениногорский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МР» РТ 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/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Единая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методическая тема школы на 2018 — 2023 гг.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(в соответствии с Программой развития  на 2018-2023 гг.)</a:t>
            </a:r>
          </a:p>
          <a:p>
            <a:pPr algn="ctr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«Совершенствование качества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образования, обновление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содержания и педагогических технологий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условиях реализации ФГОС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Методическая тема школы на 2020-2021 учебный год:</a:t>
            </a:r>
          </a:p>
          <a:p>
            <a:pPr algn="ctr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Повышение качества образовательного процесса через реализацию системно-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подхода в обучении, воспитании, развитии обучающихся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1867156076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Формы самообразования</a:t>
            </a:r>
            <a:b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образовательном учреждении</a:t>
            </a:r>
            <a:endParaRPr lang="ru-RU" sz="3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18363733"/>
              </p:ext>
            </p:extLst>
          </p:nvPr>
        </p:nvGraphicFramePr>
        <p:xfrm>
          <a:off x="395536" y="1600200"/>
          <a:ext cx="8496944" cy="49415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1354"/>
                <a:gridCol w="6645590"/>
              </a:tblGrid>
              <a:tr h="1630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Мероприятие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84" marR="531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Тема,</a:t>
                      </a:r>
                      <a:r>
                        <a:rPr lang="ru-RU" sz="11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форма </a:t>
                      </a: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проведения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84" marR="53184" marT="0" marB="0"/>
                </a:tc>
              </a:tr>
              <a:tr h="3261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Заседание ШМО,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май,2021г.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84" marR="531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Творческий отчёт по темам самообразования. (Учителя начальных классов).</a:t>
                      </a:r>
                      <a:endParaRPr lang="ru-RU" sz="11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84" marR="53184" marT="0" marB="0"/>
                </a:tc>
              </a:tr>
              <a:tr h="3261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Заседание ШМО,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31.08.2021г.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84" marR="531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Консультация. </a:t>
                      </a:r>
                      <a:r>
                        <a:rPr lang="ru-RU" sz="11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Опробация</a:t>
                      </a: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рабочих программ обновлённых </a:t>
                      </a:r>
                      <a:r>
                        <a:rPr lang="ru-RU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ФГОС.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</a:rPr>
                        <a:t> У</a:t>
                      </a:r>
                      <a:r>
                        <a:rPr lang="ru-RU" sz="1100" b="1" dirty="0" smtClean="0">
                          <a:effectLst/>
                          <a:latin typeface="Times New Roman"/>
                          <a:ea typeface="Calibri"/>
                        </a:rPr>
                        <a:t>тверждение тем по самообразованию.</a:t>
                      </a:r>
                      <a:endParaRPr lang="ru-RU" sz="11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184" marR="53184" marT="0" marB="0"/>
                </a:tc>
              </a:tr>
              <a:tr h="1141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Заседание ШМО,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31.08.2021г.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84" marR="531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Выступления.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 «Приёмы работы по формированию функциональной грамотности на уроках математики» (</a:t>
                      </a:r>
                      <a:r>
                        <a:rPr lang="ru-RU" sz="11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Галимова</a:t>
                      </a: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И.К.)</a:t>
                      </a:r>
                      <a:endParaRPr lang="ru-RU" sz="11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   «Приёмы работы по формированию функциональной грамотности на уроках русского языка и литературного чтения». (Гайсина З.Г.)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«Приёмы работы по формированию функциональной грамотности на уроках окружающего мира». (Хасанова Ф.Г.)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84" marR="53184" marT="0" marB="0"/>
                </a:tc>
              </a:tr>
              <a:tr h="3261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Заседание ШМО,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10.01.2022г.</a:t>
                      </a:r>
                      <a:endParaRPr lang="ru-RU" sz="11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84" marR="531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Обновлённые ФГОС НОО: требования к структуре программы, к условиям реализации программы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84" marR="53184" marT="0" marB="0"/>
                </a:tc>
              </a:tr>
              <a:tr h="4892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Заседание ШМО,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29.03.2022г</a:t>
                      </a:r>
                      <a:endParaRPr lang="ru-RU" sz="11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84" marR="531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Выступления.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Особенности формирования  финансовой функциональной грамотности и креативного мышления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84" marR="53184" marT="0" marB="0"/>
                </a:tc>
              </a:tr>
              <a:tr h="4892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Неделя Начальных классов. 12.2021</a:t>
                      </a:r>
                      <a:endParaRPr lang="ru-RU" sz="11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84" marR="531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Мастер-классы. Методическая копилка-обзор методических находок учителей. (Учителя начальных классов).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84" marR="53184" marT="0" marB="0"/>
                </a:tc>
              </a:tr>
              <a:tr h="1264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Методический марафон.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Апрель, 2022г.</a:t>
                      </a:r>
                      <a:endParaRPr lang="ru-RU" sz="11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84" marR="531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Открытые мероприятия и уроки.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Игра-викторина «Путешествие по Стране Сказок», Открытый урок по Окружающему миру «Овощи и фрукты, их разнообразие и значение в питании человека». (</a:t>
                      </a:r>
                      <a:r>
                        <a:rPr lang="ru-RU" sz="11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Галимова</a:t>
                      </a: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И.К.)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"Мир вокруг нас". Викторина. «Приём умножения и деления на число 10». (Хасанова Ф.Г.)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Викторина "Математическая карусель", урок математики «Виды треугольников по видам углов», (Гайсина З.Г.)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184" marR="5318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10168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00FF"/>
                </a:solidFill>
              </a:rPr>
              <a:t>Перспективы работы по выбранным темам</a:t>
            </a:r>
            <a:endParaRPr lang="ru-RU" sz="32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2910" y="928670"/>
          <a:ext cx="7631605" cy="344765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19806"/>
                <a:gridCol w="994641"/>
                <a:gridCol w="4572032"/>
                <a:gridCol w="1845126"/>
              </a:tblGrid>
              <a:tr h="4205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Ф.И.О. учителя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Методическая тема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2022-2023 учебный год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410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Гайсина З.Г.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«Использование современных образовательных технологий на уроках как средство активизации учебной деятельности младших школьников». </a:t>
                      </a:r>
                    </a:p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Срок реализации: 2021 – 2026 гг.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Продолжение работы по теме, 2-ой год</a:t>
                      </a:r>
                    </a:p>
                  </a:txBody>
                  <a:tcPr marL="68580" marR="68580" marT="0" marB="0"/>
                </a:tc>
              </a:tr>
              <a:tr h="8410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Галимова</a:t>
                      </a: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И.К.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«Внедрение информационных технологий как средство повышения познавательной активности учащихся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Срок реализации: 2021 – 2026 гг.</a:t>
                      </a:r>
                      <a:endParaRPr lang="ru-RU" sz="1400" b="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Продолжение работы по теме, 2-ой год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26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Хасанова Ф.Г.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«Активизация познавательной деятельности и исследовательской культуры на уроках, развитие связной речи у младших школьников в процессе учебной 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деятельности»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Срок реализации: 2019 – 2024 гг.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Продолжение работы по теме,4-ой год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4282" y="4303455"/>
            <a:ext cx="892971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Планируемые результаты: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разработка рабочих программ по учебным предметам, внеурочной деятельности в соответствии с обновлёнными ФГОС;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разработка и проведение уроков (в том числе, открытых) с использованием современных образовательных технологий; создание комплектов педагогических разработок уроков и внеклассных мероприятий;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разработка новых форм, приёмов обучения, доклады, выступления, публикации на школьном, муниципальном и федеральном уровне;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участие в педсоветах, семинарах, конкурсах различного уровня.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E:\фания\IMG-20190423-WA0008.jpg"/>
          <p:cNvPicPr>
            <a:picLocks noChangeAspect="1" noChangeArrowheads="1"/>
          </p:cNvPicPr>
          <p:nvPr/>
        </p:nvPicPr>
        <p:blipFill>
          <a:blip r:embed="rId2"/>
          <a:srcRect l="25415" t="18585" r="17398" b="18271"/>
          <a:stretch>
            <a:fillRect/>
          </a:stretch>
        </p:blipFill>
        <p:spPr bwMode="auto">
          <a:xfrm>
            <a:off x="3500430" y="3500438"/>
            <a:ext cx="2000264" cy="29448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E:\ea8d0dcf-24a5-45c7-b33c-3fbf18df4461.jpg"/>
          <p:cNvPicPr>
            <a:picLocks noChangeAspect="1" noChangeArrowheads="1"/>
          </p:cNvPicPr>
          <p:nvPr/>
        </p:nvPicPr>
        <p:blipFill>
          <a:blip r:embed="rId3"/>
          <a:srcRect r="10344"/>
          <a:stretch>
            <a:fillRect/>
          </a:stretch>
        </p:blipFill>
        <p:spPr bwMode="auto">
          <a:xfrm>
            <a:off x="5857884" y="2857496"/>
            <a:ext cx="3095678" cy="25896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E:\f84f3111-f7d1-4634-8b87-4521fb92e0ec.jpg"/>
          <p:cNvPicPr>
            <a:picLocks noChangeAspect="1" noChangeArrowheads="1"/>
          </p:cNvPicPr>
          <p:nvPr/>
        </p:nvPicPr>
        <p:blipFill>
          <a:blip r:embed="rId4"/>
          <a:srcRect l="21926" t="23185" r="47076" b="42540"/>
          <a:stretch>
            <a:fillRect/>
          </a:stretch>
        </p:blipFill>
        <p:spPr bwMode="auto">
          <a:xfrm>
            <a:off x="428596" y="3071810"/>
            <a:ext cx="2643206" cy="21919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857224" y="500042"/>
            <a:ext cx="77153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«</a:t>
            </a:r>
            <a:r>
              <a:rPr lang="ru-RU" sz="2400" b="1" i="1" dirty="0" smtClean="0">
                <a:solidFill>
                  <a:srgbClr val="0000FF"/>
                </a:solidFill>
              </a:rPr>
              <a:t>Никогда не прекращайте вашей самообразовательной работы и </a:t>
            </a:r>
            <a:endParaRPr lang="ru-RU" sz="2400" b="1" i="1" dirty="0" smtClean="0">
              <a:solidFill>
                <a:srgbClr val="0000FF"/>
              </a:solidFill>
            </a:endParaRPr>
          </a:p>
          <a:p>
            <a:pPr algn="r"/>
            <a:r>
              <a:rPr lang="ru-RU" sz="2400" b="1" i="1" dirty="0" smtClean="0">
                <a:solidFill>
                  <a:srgbClr val="0000FF"/>
                </a:solidFill>
              </a:rPr>
              <a:t>не </a:t>
            </a:r>
            <a:r>
              <a:rPr lang="ru-RU" sz="2400" b="1" i="1" dirty="0" smtClean="0">
                <a:solidFill>
                  <a:srgbClr val="0000FF"/>
                </a:solidFill>
              </a:rPr>
              <a:t>забывайте, что, сколько бы вы ни учились, </a:t>
            </a:r>
            <a:endParaRPr lang="ru-RU" sz="2400" b="1" i="1" dirty="0" smtClean="0">
              <a:solidFill>
                <a:srgbClr val="0000FF"/>
              </a:solidFill>
            </a:endParaRPr>
          </a:p>
          <a:p>
            <a:pPr algn="r"/>
            <a:r>
              <a:rPr lang="ru-RU" sz="2400" b="1" i="1" dirty="0" smtClean="0">
                <a:solidFill>
                  <a:srgbClr val="0000FF"/>
                </a:solidFill>
              </a:rPr>
              <a:t>сколько </a:t>
            </a:r>
            <a:r>
              <a:rPr lang="ru-RU" sz="2400" b="1" i="1" dirty="0" smtClean="0">
                <a:solidFill>
                  <a:srgbClr val="0000FF"/>
                </a:solidFill>
              </a:rPr>
              <a:t>бы вы ни знали, знанию и образованию </a:t>
            </a:r>
            <a:endParaRPr lang="ru-RU" sz="2400" b="1" i="1" dirty="0" smtClean="0">
              <a:solidFill>
                <a:srgbClr val="0000FF"/>
              </a:solidFill>
            </a:endParaRPr>
          </a:p>
          <a:p>
            <a:pPr algn="r"/>
            <a:r>
              <a:rPr lang="ru-RU" sz="2400" b="1" i="1" dirty="0" smtClean="0">
                <a:solidFill>
                  <a:srgbClr val="0000FF"/>
                </a:solidFill>
              </a:rPr>
              <a:t>нет </a:t>
            </a:r>
            <a:r>
              <a:rPr lang="ru-RU" sz="2400" b="1" i="1" dirty="0" smtClean="0">
                <a:solidFill>
                  <a:srgbClr val="0000FF"/>
                </a:solidFill>
              </a:rPr>
              <a:t>ни границ, ни пределов</a:t>
            </a:r>
            <a:r>
              <a:rPr lang="ru-RU" sz="2400" b="1" i="1" dirty="0" smtClean="0">
                <a:solidFill>
                  <a:srgbClr val="0000FF"/>
                </a:solidFill>
              </a:rPr>
              <a:t>»</a:t>
            </a:r>
          </a:p>
          <a:p>
            <a:pPr algn="r"/>
            <a:r>
              <a:rPr lang="ru-RU" sz="2400" b="1" i="1" dirty="0" err="1" smtClean="0">
                <a:solidFill>
                  <a:srgbClr val="0000FF"/>
                </a:solidFill>
              </a:rPr>
              <a:t>Н.А.Рубанин</a:t>
            </a:r>
            <a:r>
              <a:rPr lang="ru-RU" sz="2400" b="1" i="1" dirty="0" smtClean="0">
                <a:solidFill>
                  <a:srgbClr val="0000FF"/>
                </a:solidFill>
              </a:rPr>
              <a:t> </a:t>
            </a:r>
            <a:endParaRPr lang="ru-RU" sz="2400" b="1" i="1" dirty="0">
              <a:solidFill>
                <a:srgbClr val="0000FF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0"/>
            <a:ext cx="1742917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>
          <a:xfrm>
            <a:off x="3203674" y="2622228"/>
            <a:ext cx="9145190" cy="902444"/>
          </a:xfrm>
        </p:spPr>
        <p:txBody>
          <a:bodyPr>
            <a:prstTxWarp prst="textChevron">
              <a:avLst/>
            </a:prstTxWarp>
            <a:normAutofit/>
          </a:bodyPr>
          <a:lstStyle/>
          <a:p>
            <a:pPr fontAlgn="auto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000" dirty="0" smtClean="0">
                <a:solidFill>
                  <a:srgbClr val="0000FF"/>
                </a:solidFill>
              </a:rPr>
              <a:t>  </a:t>
            </a:r>
            <a:endParaRPr lang="ru-RU" sz="4000" b="1" dirty="0" smtClean="0">
              <a:solidFill>
                <a:srgbClr val="0000FF"/>
              </a:solidFill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idx="1"/>
          </p:nvPr>
        </p:nvSpPr>
        <p:spPr>
          <a:xfrm>
            <a:off x="467544" y="2060848"/>
            <a:ext cx="8229600" cy="3710037"/>
          </a:xfrm>
        </p:spPr>
        <p:txBody>
          <a:bodyPr/>
          <a:lstStyle/>
          <a:p>
            <a:pPr marL="341313" indent="-341313">
              <a:spcBef>
                <a:spcPts val="1100"/>
              </a:spcBef>
              <a:buClr>
                <a:srgbClr val="0000FF"/>
              </a:buClr>
              <a:buSzPct val="60000"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2800" i="1" dirty="0" smtClean="0"/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62" y="0"/>
            <a:ext cx="1981200" cy="173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26" name="Picture 2" descr="D:\телеф. 30.10.20\20200901_11064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642" t="29209" r="13593" b="35396"/>
          <a:stretch/>
        </p:blipFill>
        <p:spPr bwMode="auto">
          <a:xfrm>
            <a:off x="214361" y="182831"/>
            <a:ext cx="2766045" cy="18190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060848"/>
            <a:ext cx="83529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Методическая тема работы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ШМО </a:t>
            </a:r>
          </a:p>
          <a:p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учителей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начальных  классов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    </a:t>
            </a:r>
          </a:p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i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Формирование функциональной грамотности как основы развития учебно-познавательной компетентности школьников в начальных классах»</a:t>
            </a:r>
            <a:endParaRPr lang="ru-RU" sz="3200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427871"/>
            <a:ext cx="7164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4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Куакбашская</a:t>
            </a: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ООШ» </a:t>
            </a:r>
          </a:p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МО «</a:t>
            </a:r>
            <a:r>
              <a:rPr lang="ru-RU" sz="24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Лениногорский</a:t>
            </a: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МР» РТ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Современный урок в коррекционной школе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8438"/>
          <a:stretch/>
        </p:blipFill>
        <p:spPr bwMode="auto">
          <a:xfrm>
            <a:off x="6012160" y="2065437"/>
            <a:ext cx="2884858" cy="13610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628011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tt-RU" sz="3200" b="1" dirty="0" smtClean="0">
                <a:latin typeface="Times New Roman" pitchFamily="18" charset="0"/>
                <a:cs typeface="Times New Roman" pitchFamily="18" charset="0"/>
              </a:rPr>
              <a:t>Гайсина Зәлия Габделсамат кызы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49846[1]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40043" y="404664"/>
            <a:ext cx="1296144" cy="172819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907704" y="764704"/>
            <a:ext cx="7001172" cy="1512168"/>
          </a:xfrm>
        </p:spPr>
        <p:txBody>
          <a:bodyPr>
            <a:normAutofit fontScale="92500" lnSpcReduction="10000"/>
          </a:bodyPr>
          <a:lstStyle/>
          <a:p>
            <a:endParaRPr lang="tt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1800" b="1" dirty="0" smtClean="0">
                <a:latin typeface="Times New Roman" pitchFamily="18" charset="0"/>
                <a:cs typeface="Times New Roman" pitchFamily="18" charset="0"/>
              </a:rPr>
              <a:t>Ста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tt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38 ел</a:t>
            </a:r>
          </a:p>
          <a:p>
            <a:r>
              <a:rPr lang="tt-RU" sz="1800" b="1" dirty="0" smtClean="0">
                <a:latin typeface="Times New Roman" pitchFamily="18" charset="0"/>
                <a:cs typeface="Times New Roman" pitchFamily="18" charset="0"/>
              </a:rPr>
              <a:t>Вазифасы</a:t>
            </a:r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 башлангыч сыйныфлар укытучысы</a:t>
            </a:r>
          </a:p>
          <a:p>
            <a:r>
              <a:rPr lang="tt-RU" sz="1800" b="1" dirty="0" smtClean="0">
                <a:latin typeface="Times New Roman" pitchFamily="18" charset="0"/>
                <a:cs typeface="Times New Roman" pitchFamily="18" charset="0"/>
              </a:rPr>
              <a:t>Белеме </a:t>
            </a:r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югары, ВЭГУ, 2013; МПУ, 1983</a:t>
            </a:r>
          </a:p>
          <a:p>
            <a:r>
              <a:rPr lang="tt-RU" sz="1800" b="1" dirty="0" smtClean="0">
                <a:latin typeface="Times New Roman" pitchFamily="18" charset="0"/>
                <a:cs typeface="Times New Roman" pitchFamily="18" charset="0"/>
              </a:rPr>
              <a:t>Категориясе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беренче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90F05-974F-4406-9BBD-45DE3BC632C2}" type="datetime1">
              <a:rPr lang="ru-RU" smtClean="0"/>
              <a:pPr>
                <a:defRPr/>
              </a:pPr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http://aida.ucoz.r</a:t>
            </a:r>
            <a:endParaRPr lang="ru-RU" i="1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D4F9A0-1A49-4801-A611-FCDB1D2A8889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11" name="Содержимое 7" descr="34443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268" y="2924944"/>
            <a:ext cx="1209581" cy="1612775"/>
          </a:xfrm>
          <a:prstGeom prst="rect">
            <a:avLst/>
          </a:prstGeom>
        </p:spPr>
      </p:pic>
      <p:pic>
        <p:nvPicPr>
          <p:cNvPr id="12" name="Содержимое 7" descr="142013[1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3" y="4941168"/>
            <a:ext cx="1155296" cy="154039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51720" y="2673846"/>
            <a:ext cx="65527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3200" b="1" dirty="0" smtClean="0">
                <a:latin typeface="Times New Roman" pitchFamily="18" charset="0"/>
                <a:cs typeface="Times New Roman" pitchFamily="18" charset="0"/>
              </a:rPr>
              <a:t>Галимова Илгизә Камил кызы</a:t>
            </a:r>
          </a:p>
          <a:p>
            <a:endParaRPr lang="ru-RU" sz="32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907704" y="3212455"/>
            <a:ext cx="64087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tt-RU" b="1" dirty="0">
                <a:latin typeface="Times New Roman" pitchFamily="18" charset="0"/>
                <a:cs typeface="Times New Roman" pitchFamily="18" charset="0"/>
              </a:rPr>
              <a:t>Ста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tt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35 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ел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t-RU" b="1" dirty="0">
                <a:latin typeface="Times New Roman" pitchFamily="18" charset="0"/>
                <a:cs typeface="Times New Roman" pitchFamily="18" charset="0"/>
              </a:rPr>
              <a:t>Вазифасы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 башлангыч сыйныфлар укытучысы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t-RU" b="1" dirty="0">
                <a:latin typeface="Times New Roman" pitchFamily="18" charset="0"/>
                <a:cs typeface="Times New Roman" pitchFamily="18" charset="0"/>
              </a:rPr>
              <a:t>Белеме 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югары, ВЭГУ, 2013; МПУ,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1986</a:t>
            </a:r>
            <a:endParaRPr lang="tt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tt-RU" b="1" dirty="0">
                <a:latin typeface="Times New Roman" pitchFamily="18" charset="0"/>
                <a:cs typeface="Times New Roman" pitchFamily="18" charset="0"/>
              </a:rPr>
              <a:t>Категориясе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беренче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01972" y="4725144"/>
            <a:ext cx="6020174" cy="21852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3200" b="1" dirty="0" smtClean="0">
                <a:latin typeface="Times New Roman" pitchFamily="18" charset="0"/>
                <a:cs typeface="Times New Roman" pitchFamily="18" charset="0"/>
              </a:rPr>
              <a:t>Хасанова Фәридә Гусман кызы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t-RU" b="1" dirty="0">
                <a:latin typeface="Times New Roman" pitchFamily="18" charset="0"/>
                <a:cs typeface="Times New Roman" pitchFamily="18" charset="0"/>
              </a:rPr>
              <a:t>Ста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tt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33 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ел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t-RU" b="1" dirty="0">
                <a:latin typeface="Times New Roman" pitchFamily="18" charset="0"/>
                <a:cs typeface="Times New Roman" pitchFamily="18" charset="0"/>
              </a:rPr>
              <a:t>Вазифасы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 башлангыч сыйныфлар укытучысы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t-RU" b="1" dirty="0">
                <a:latin typeface="Times New Roman" pitchFamily="18" charset="0"/>
                <a:cs typeface="Times New Roman" pitchFamily="18" charset="0"/>
              </a:rPr>
              <a:t>Белеме 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югары,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КГПИ, 1994; 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МПУ,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1988</a:t>
            </a:r>
            <a:endParaRPr lang="tt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tt-RU" b="1" dirty="0">
                <a:latin typeface="Times New Roman" pitchFamily="18" charset="0"/>
                <a:cs typeface="Times New Roman" pitchFamily="18" charset="0"/>
              </a:rPr>
              <a:t>Категориясе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беренче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tt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4422015"/>
      </p:ext>
    </p:extLst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34869797"/>
              </p:ext>
            </p:extLst>
          </p:nvPr>
        </p:nvGraphicFramePr>
        <p:xfrm>
          <a:off x="36066" y="-27320"/>
          <a:ext cx="9036496" cy="688532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751337"/>
                <a:gridCol w="2191074"/>
                <a:gridCol w="6094085"/>
              </a:tblGrid>
              <a:tr h="2607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Ф.И.О. учителя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Методическая тема</a:t>
                      </a:r>
                      <a:endParaRPr lang="ru-RU" sz="2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207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Гайсина З.Г.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«Использование современных образовательных технологий на уроках как средство активизации учебной деятельности младших школьников».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Срок реализации: 2021 – 2026 гг.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Цель: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Повышение уровня качества знаний учащихся через использование на  уроках современных образовательных технологий.</a:t>
                      </a:r>
                    </a:p>
                  </a:txBody>
                  <a:tcPr marL="68580" marR="68580" marT="0" marB="0"/>
                </a:tc>
              </a:tr>
              <a:tr h="16946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Галимова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И.К.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«Внедрение информационных технологий как средство повышения познавательной активности учащихся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Срок реализации: 2021 – 2026 гг.</a:t>
                      </a:r>
                      <a:endParaRPr lang="ru-RU" sz="20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Цель: повышение 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уровеня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 </a:t>
                      </a:r>
                      <a:r>
                        <a:rPr lang="ru-RU" sz="16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обученности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учащихся и развитие их творческих способностей через внедрение в учебный процесс инновационных педагогических технологий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ru-RU" sz="2000" b="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587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Хасанова Ф.Г.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«Активизация познавательной деятельности и исследовательской культуры на уроках, развитие связной речи у младших школьников в процессе учебной деятельности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Срок реализации: 2019 – 2024 гг.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Цель: 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формирование грамматического строя речи; развитие монологической и диалогической речи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1941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93275130"/>
              </p:ext>
            </p:extLst>
          </p:nvPr>
        </p:nvGraphicFramePr>
        <p:xfrm>
          <a:off x="251520" y="4000134"/>
          <a:ext cx="4176464" cy="190461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42391"/>
                <a:gridCol w="796249"/>
                <a:gridCol w="569672"/>
                <a:gridCol w="1368152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Этапы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Содержание работы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Сроки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Практическая деятельность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Диагностический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4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Прогностический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Практический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Обобщающий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Внедренческий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07685817"/>
              </p:ext>
            </p:extLst>
          </p:nvPr>
        </p:nvGraphicFramePr>
        <p:xfrm>
          <a:off x="4572000" y="4797152"/>
          <a:ext cx="4466733" cy="187134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40106"/>
                <a:gridCol w="1368206"/>
                <a:gridCol w="792088"/>
                <a:gridCol w="866333"/>
              </a:tblGrid>
              <a:tr h="342265"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Основные </a:t>
                      </a:r>
                      <a:r>
                        <a:rPr lang="ru-RU" sz="1200" dirty="0" smtClean="0">
                          <a:effectLst/>
                        </a:rPr>
                        <a:t>направления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</a:rPr>
                        <a:t>С</a:t>
                      </a:r>
                      <a:r>
                        <a:rPr lang="ru-RU" sz="1200">
                          <a:effectLst/>
                        </a:rPr>
                        <a:t>одержание деятельности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Сроки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Результат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0685"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Психолого-педагогические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3055"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Методические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2605"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Информационно-технологические технологии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8605"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Охрана здоровья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95736" y="-893513"/>
            <a:ext cx="6478488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endParaRPr kumimoji="0" lang="ru-RU" sz="2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endParaRPr lang="ru-RU" sz="2400" b="1" u="sng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endParaRPr kumimoji="0" lang="ru-RU" sz="2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Индивидуальный план работы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повышению профессионального уровня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 самообразования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Срок реализации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Перечень вопросов по самообразованию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Предполагаемый результат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Форма отчета по проделанной работе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Источники самообразования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Ожидаемые результаты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Форма представления результатов работы в портфолио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45" y="188640"/>
            <a:ext cx="1742917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9820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00FF"/>
                </a:solidFill>
              </a:rPr>
              <a:t>Список литературы и интернет источников по темам самообразования</a:t>
            </a:r>
            <a:endParaRPr lang="ru-RU" sz="32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1753337"/>
              </p:ext>
            </p:extLst>
          </p:nvPr>
        </p:nvGraphicFramePr>
        <p:xfrm>
          <a:off x="107504" y="1286860"/>
          <a:ext cx="9036497" cy="55206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040"/>
                <a:gridCol w="1224136"/>
                <a:gridCol w="7452321"/>
              </a:tblGrid>
              <a:tr h="116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№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83" marR="412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ФИО учителей</a:t>
                      </a:r>
                      <a:endParaRPr lang="ru-RU" sz="105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1283" marR="412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Список литературы и интернет источников по темам самообразования</a:t>
                      </a:r>
                      <a:endParaRPr lang="ru-RU" sz="105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1283" marR="41283" marT="0" marB="0"/>
                </a:tc>
              </a:tr>
              <a:tr h="1624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83" marR="412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Гайсина З.Г.</a:t>
                      </a:r>
                      <a:endParaRPr lang="ru-RU" sz="105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1283" marR="412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Е. В. Иванов,         Л.         И.         Косова «Инновационные </a:t>
                      </a:r>
                      <a:r>
                        <a:rPr lang="ru-RU" sz="105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подагогические</a:t>
                      </a: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технологии» - СПб.: Изд-во ООО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«Полиграф – С», 2004. – 160 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И. С. Сергеев «Как организовать проектную деятельность учащихся: Практическое пособие для работников общеобразовательных учреждений. – М: </a:t>
                      </a:r>
                      <a:r>
                        <a:rPr lang="ru-RU" sz="105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Аркти</a:t>
                      </a: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2010 – 80с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Полат</a:t>
                      </a: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Е. С. Новые педагогические и информационные технологии в </a:t>
                      </a:r>
                      <a:r>
                        <a:rPr lang="ru-RU" sz="105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системеобразования</a:t>
                      </a: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– М.: Академия, 2000г.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Никандров Н. Д. Педагогическое творчество. – М., 1990г.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Сетевые сообщества портала </a:t>
                      </a:r>
                      <a:r>
                        <a:rPr lang="ru-RU" sz="1050" b="1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https://kopilkaurokov.ru</a:t>
                      </a: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 </a:t>
                      </a:r>
                      <a:r>
                        <a:rPr lang="ru-RU" sz="1050" b="1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https://multiurok.ru/</a:t>
                      </a: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,  </a:t>
                      </a:r>
                      <a:r>
                        <a:rPr lang="ru-RU" sz="1050" b="1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https://infourok.ru</a:t>
                      </a:r>
                      <a:endParaRPr lang="ru-RU" sz="105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РЭШ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Платформа </a:t>
                      </a:r>
                      <a:r>
                        <a:rPr lang="ru-RU" sz="105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Учи.ру</a:t>
                      </a:r>
                      <a:endParaRPr lang="ru-RU" sz="105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Платформа </a:t>
                      </a:r>
                      <a:r>
                        <a:rPr lang="ru-RU" sz="105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СберКласс</a:t>
                      </a:r>
                      <a:endParaRPr lang="ru-RU" sz="105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1283" marR="41283" marT="0" marB="0"/>
                </a:tc>
              </a:tr>
              <a:tr h="1740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83" marR="412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Галимова И.К.</a:t>
                      </a:r>
                      <a:endParaRPr lang="ru-RU" sz="105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1283" marR="412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Авдеева С. М., Уваров А. Ю. Российская школа на пути к информационному обществу: проект «Информатизация системы образования» // Вопросы образования. – 2007.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проектировать УУД в начальной школе. От действия к мысли: пособие для учителя./ под редакцией </a:t>
                      </a:r>
                      <a:r>
                        <a:rPr lang="ru-RU" sz="105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А.Г.Асмолова</a:t>
                      </a: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М:Просвещение,2010.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Пахомова Н.Ю. Методология учебного проекта. /Учитель №1, 2000г.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Постоева</a:t>
                      </a: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Е.С., </a:t>
                      </a:r>
                      <a:r>
                        <a:rPr lang="ru-RU" sz="105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Шевердин</a:t>
                      </a: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И.В. Презентация «Технология проектной деятельности». Курск: издательство «Учитель», 2006.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105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Селевко</a:t>
                      </a: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Г.К. Современные образовательные технологии: Учебное пособие. – М.: Народное образование, 2010 г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Сетевые сообщества портала </a:t>
                      </a:r>
                      <a:r>
                        <a:rPr lang="ru-RU" sz="1050" b="1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https://kopilkaurokov.ru</a:t>
                      </a: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 </a:t>
                      </a:r>
                      <a:r>
                        <a:rPr lang="ru-RU" sz="1050" b="1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https://multiurok.ru/</a:t>
                      </a: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,  </a:t>
                      </a:r>
                      <a:r>
                        <a:rPr lang="ru-RU" sz="1050" b="1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https://infourok.ru</a:t>
                      </a:r>
                      <a:endParaRPr lang="ru-RU" sz="105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РЭШ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Платформа </a:t>
                      </a:r>
                      <a:r>
                        <a:rPr lang="ru-RU" sz="105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Учи.ру</a:t>
                      </a:r>
                      <a:endParaRPr lang="ru-RU" sz="105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Платформа </a:t>
                      </a:r>
                      <a:r>
                        <a:rPr lang="ru-RU" sz="105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СберКласс</a:t>
                      </a:r>
                      <a:endParaRPr lang="ru-RU" sz="105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1283" marR="41283" marT="0" marB="0"/>
                </a:tc>
              </a:tr>
              <a:tr h="10444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83" marR="412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Хасанова Ф.Г.</a:t>
                      </a:r>
                      <a:endParaRPr lang="ru-RU" sz="105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1283" marR="412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проектировать УУД в начальной школе. От действия к мысли: пособие для учителя./ под редакцией </a:t>
                      </a:r>
                      <a:r>
                        <a:rPr lang="ru-RU" sz="105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А.Г.Асмолова</a:t>
                      </a: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М:Просвещение,2010.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Захарова Н.И. Внедрение информационных технологий в учебный процесс. – Журнал «Начальная школа» №1, 2008.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Сетевые сообщества портала </a:t>
                      </a:r>
                      <a:r>
                        <a:rPr lang="ru-RU" sz="1050" b="1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https://kopilkaurokov.ru</a:t>
                      </a: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 </a:t>
                      </a:r>
                      <a:r>
                        <a:rPr lang="ru-RU" sz="1050" b="1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https://multiurok.ru/</a:t>
                      </a: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,  </a:t>
                      </a:r>
                      <a:r>
                        <a:rPr lang="ru-RU" sz="1050" b="1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https://infourok.ru</a:t>
                      </a:r>
                      <a:endParaRPr lang="ru-RU" sz="105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РЭШ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Платформа </a:t>
                      </a:r>
                      <a:r>
                        <a:rPr lang="ru-RU" sz="105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Учи.ру</a:t>
                      </a:r>
                      <a:endParaRPr lang="ru-RU" sz="105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Платформа </a:t>
                      </a:r>
                      <a:r>
                        <a:rPr lang="ru-RU" sz="105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СберКласс</a:t>
                      </a:r>
                      <a:endParaRPr lang="ru-RU" sz="105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1283" marR="4128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47056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3100" b="1" i="1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самообразования вне учреждения</a:t>
            </a:r>
            <a:r>
              <a:rPr lang="ru-RU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FF"/>
                </a:solidFill>
                <a:latin typeface="Times New Roman"/>
                <a:ea typeface="Times New Roman"/>
              </a:rPr>
              <a:t>Курсы повышения квалификации </a:t>
            </a:r>
            <a:endParaRPr lang="ru-RU" dirty="0">
              <a:solidFill>
                <a:srgbClr val="0000FF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80118259"/>
              </p:ext>
            </p:extLst>
          </p:nvPr>
        </p:nvGraphicFramePr>
        <p:xfrm>
          <a:off x="395536" y="1412776"/>
          <a:ext cx="8640963" cy="51206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56184"/>
                <a:gridCol w="3168352"/>
                <a:gridCol w="3816427"/>
              </a:tblGrid>
              <a:tr h="1271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495425" algn="l"/>
                        </a:tabLs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ФИО педагога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210" marR="5721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210" marR="572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Место, год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210" marR="57210" marT="0" marB="0"/>
                </a:tc>
              </a:tr>
              <a:tr h="12858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495425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Гайсина З.Г.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210" marR="572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«Достижение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метапредметных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результатов в начальной школе как показатель профессиональной компетентности учителя в условиях реализации ФГОС»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210" marR="572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Приволжский межрегиональный центр повышения квалификации и профессиональной переподготовки работников образования Института психологии и образования ФГАОУ ВПО "Казанский (Приволжский) федеральный университет",05.02.20-16.02.20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210" marR="57210" marT="0" marB="0"/>
                </a:tc>
              </a:tr>
              <a:tr h="12961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495425" algn="l"/>
                        </a:tabLst>
                      </a:pP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Галимова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И.К.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210" marR="572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«Достижение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метапредметных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результатов в начальной школе как показатель профессиональной компетентности учителя в условиях реализации ФГОС»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210" marR="572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Приволжский межрегиональный центр повышения квалификации и профессиональной переподготовки работников образования Института психологии и образования ФГАОУ ВПО "Казанский (Приволжский) федеральный университет",05.02.20-16.02.20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210" marR="57210" marT="0" marB="0"/>
                </a:tc>
              </a:tr>
              <a:tr h="13730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495425" algn="l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Хасанова Ф.Г.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210" marR="572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Достижение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метапредметных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результатов в начальной школе как показатель профессиональной компетентности учителя в условиях реализации ФГОС НОО (в том числе 16 часов по особенностям организации работы с детьми с ОВЗ)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210" marR="5721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Федеральное государственное бюджетное образовательное учреждение высшего образования  «</a:t>
                      </a:r>
                      <a:r>
                        <a:rPr lang="ru-RU" sz="1400" dirty="0" err="1" smtClean="0">
                          <a:effectLst/>
                          <a:latin typeface="Times New Roman"/>
                          <a:ea typeface="Times New Roman"/>
                        </a:rPr>
                        <a:t>Набережночелнинский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 государственный педагогический университет», 12.02.18-22.02.21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7210" marR="5721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10540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92501" y="328058"/>
            <a:ext cx="6964535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самообразования вне учреждения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97959222"/>
              </p:ext>
            </p:extLst>
          </p:nvPr>
        </p:nvGraphicFramePr>
        <p:xfrm>
          <a:off x="410916" y="836712"/>
          <a:ext cx="8527704" cy="57047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4752"/>
                <a:gridCol w="4338816"/>
                <a:gridCol w="1224136"/>
              </a:tblGrid>
              <a:tr h="2082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Кем организовано,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Кто слушал, присутствовал</a:t>
                      </a:r>
                    </a:p>
                  </a:txBody>
                  <a:tcPr marL="30747" marR="30747" marT="0" marB="0"/>
                </a:tc>
              </a:tr>
              <a:tr h="1249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Персонализированная модель образования. 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Платформа </a:t>
                      </a:r>
                      <a:r>
                        <a:rPr lang="ru-RU" sz="105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СберКласс</a:t>
                      </a: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, август-октябрь,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1.«Основы персонализированного образования»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«Учебный модуль»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«Учебные цели и оценивание результатов»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«Культура персонализированного образования»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«Навыки 21 века»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«Развитие личностного потенциала»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Гайсина З.Г.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Галимова</a:t>
                      </a: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И.К.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Хасанова Ф.Г.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</a:tr>
              <a:tr h="624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«Основные трудности младших школьников при выполнении заданий ВПР по русскому языку в начальной школе. Пути их преодоления»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Департамент образования г. Москвы, Национальный центр инноваций в образовании. Краткосрочное повышение квалификаций. 2021 год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Гайсина З.Г.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Галимова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И.К.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Хасанова Ф.Г.</a:t>
                      </a:r>
                      <a:endParaRPr lang="ru-RU" sz="105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</a:tr>
              <a:tr h="728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«Контроль и оценка обучающихся по курсу в начальной школе в свете ФГОС. Новые подходы в процессе подготовки к ВПР в начальном общем образовании»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Департамент образования г. Москвы, Национальный центр инноваций в образовании. Краткосрочное повышение квалификаций. 2021 год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Гайсина З.Г.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Галимова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И.К.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Хасанова Ф.Г.</a:t>
                      </a:r>
                      <a:endParaRPr lang="ru-RU" sz="105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</a:tr>
              <a:tr h="5206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«Условия формирования функциональной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языковой грамотности обучающихся 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начальной школе».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ООО Издательство «Экзамен», 22. 09.2021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Гайсина З.Г.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Галимова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И.К.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Хасанова Ф.Г.</a:t>
                      </a:r>
                      <a:endParaRPr lang="ru-RU" sz="105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</a:tr>
              <a:tr h="416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«Образовательные технологии </a:t>
                      </a:r>
                      <a:r>
                        <a:rPr lang="ru-RU" sz="105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Учи.ру</a:t>
                      </a: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как инструмент повышения интереса ребёнка к учебе»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 семинар, </a:t>
                      </a:r>
                      <a:r>
                        <a:rPr lang="ru-RU" sz="105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Учи.ру</a:t>
                      </a: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19.04.2021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Гайсина З.Г.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Галимова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И.К.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Хасанова Ф.Г.</a:t>
                      </a:r>
                      <a:endParaRPr lang="ru-RU" sz="105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</a:tr>
              <a:tr h="5206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«Цифровая школа» </a:t>
                      </a:r>
                      <a:r>
                        <a:rPr lang="ru-RU" sz="105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Учи.ру</a:t>
                      </a: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инновационный метод обучения. Республика Татарстан (программирование) »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 семинар, </a:t>
                      </a:r>
                      <a:r>
                        <a:rPr lang="ru-RU" sz="105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Учи.ру</a:t>
                      </a: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28.09.2021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Гайсина З.Г.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Галимова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И.К.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Хасанова Ф.Г.</a:t>
                      </a:r>
                      <a:endParaRPr lang="ru-RU" sz="105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</a:tr>
              <a:tr h="728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«Анализ результатов ВПР в начальной школе: образовательная успешность и </a:t>
                      </a:r>
                      <a:r>
                        <a:rPr lang="ru-RU" sz="105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неуспешность</a:t>
                      </a: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при выполнении итоговых работ».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Издательство ЭКЗАМЕН, 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6.04.2021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Гайсина З.Г.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Галимова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И.К.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Хасанова Ф.Г.</a:t>
                      </a:r>
                      <a:endParaRPr lang="ru-RU" sz="105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747" marR="3074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3912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3100" b="1" i="1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самообразования вне учреждения</a:t>
            </a:r>
            <a:r>
              <a:rPr lang="ru-RU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(продолжение)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28535171"/>
              </p:ext>
            </p:extLst>
          </p:nvPr>
        </p:nvGraphicFramePr>
        <p:xfrm>
          <a:off x="467544" y="1412776"/>
          <a:ext cx="8424936" cy="5047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5592"/>
                <a:gridCol w="3618735"/>
                <a:gridCol w="2090609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Тема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Кем организовано,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время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Кто слушал, присутствовал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"Профессиональное саморазвитие учителя через систему работы с одаренными детьми"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муниципальный семинар, МБОУ «Лицей №12»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19.11.21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Гайсина З.Г.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Галимова</a:t>
                      </a:r>
                      <a:r>
                        <a:rPr lang="ru-RU" sz="1200" dirty="0">
                          <a:effectLst/>
                        </a:rPr>
                        <a:t> И.К.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«Принцип преемственности дошкольного, начального и основного образования»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муниципальный семинар,МБОУ «Старо-Иштерякская ООШ»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19.11.21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Хасанова Ф.Г.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«Развитие функциональной грамотности учащихся начальных классов»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межрегиональный семинар, МБОУ «СОШ №4»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Гайсина З.Г.</a:t>
                      </a:r>
                      <a:endParaRPr lang="ru-RU" sz="105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</a:rPr>
                        <a:t>Галимова</a:t>
                      </a:r>
                      <a:r>
                        <a:rPr lang="ru-RU" sz="1100" dirty="0" smtClean="0">
                          <a:effectLst/>
                        </a:rPr>
                        <a:t> И.К.</a:t>
                      </a:r>
                      <a:endParaRPr lang="ru-RU" sz="105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Хасанова Ф.Г.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«Читательская  грамотность младшего школьника: формирование и оценивание»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вебинар, АО Издательство «Прсвещение», 1.03.22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err="1" smtClean="0">
                          <a:effectLst/>
                        </a:rPr>
                        <a:t>Галимова</a:t>
                      </a:r>
                      <a:r>
                        <a:rPr lang="ru-RU" sz="1200" dirty="0" smtClean="0">
                          <a:effectLst/>
                        </a:rPr>
                        <a:t> И.К.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Обновлённые ФГОС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муниципальный семинар, МБОУ «Лицей №12»</a:t>
                      </a: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8.02.22 </a:t>
                      </a:r>
                      <a:r>
                        <a:rPr lang="ru-RU" sz="1200" dirty="0">
                          <a:effectLst/>
                        </a:rPr>
                        <a:t>№12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Гайсина З.Г.</a:t>
                      </a:r>
                      <a:endParaRPr lang="ru-RU" sz="105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</a:rPr>
                        <a:t>Галимова</a:t>
                      </a:r>
                      <a:r>
                        <a:rPr lang="ru-RU" sz="1100" dirty="0" smtClean="0">
                          <a:effectLst/>
                        </a:rPr>
                        <a:t> И.К.</a:t>
                      </a:r>
                      <a:endParaRPr lang="ru-RU" sz="105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Хасанова Ф.Г.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 «Работа с текстом как основной способ формирования читательской функциональной грамотности обучающихся»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муниципальный семинар-практикум, МБОУ «Школа</a:t>
                      </a:r>
                      <a:r>
                        <a:rPr lang="ru-RU" sz="120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№2»</a:t>
                      </a: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28.02.22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100" dirty="0" err="1" smtClean="0">
                          <a:effectLst/>
                        </a:rPr>
                        <a:t>Галимова</a:t>
                      </a:r>
                      <a:r>
                        <a:rPr lang="ru-RU" sz="1100" dirty="0" smtClean="0">
                          <a:effectLst/>
                        </a:rPr>
                        <a:t> И.К.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«Реализация требований обновленных ФГОС НОО в работе учителя»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Муниципальный обучающий семинар, 30.03.2022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Гайсина З.Г.</a:t>
                      </a:r>
                      <a:endParaRPr lang="ru-RU" sz="105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</a:rPr>
                        <a:t>Галимова</a:t>
                      </a:r>
                      <a:r>
                        <a:rPr lang="ru-RU" sz="1100" dirty="0" smtClean="0">
                          <a:effectLst/>
                        </a:rPr>
                        <a:t> И.К.</a:t>
                      </a:r>
                      <a:endParaRPr lang="ru-RU" sz="105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Хасанова Ф.Г.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1404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2067</TotalTime>
  <Words>1380</Words>
  <Application>Microsoft Office PowerPoint</Application>
  <PresentationFormat>Экран (4:3)</PresentationFormat>
  <Paragraphs>314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            </vt:lpstr>
      <vt:lpstr>  </vt:lpstr>
      <vt:lpstr>Гайсина Зәлия Габделсамат кызы</vt:lpstr>
      <vt:lpstr>Слайд 4</vt:lpstr>
      <vt:lpstr>Слайд 5</vt:lpstr>
      <vt:lpstr>Список литературы и интернет источников по темам самообразования</vt:lpstr>
      <vt:lpstr>Формы самообразования вне учреждения Курсы повышения квалификации </vt:lpstr>
      <vt:lpstr>Слайд 8</vt:lpstr>
      <vt:lpstr>Формы самообразования вне учреждения (продолжение)</vt:lpstr>
      <vt:lpstr>Формы самообразования  в образовательном учреждении</vt:lpstr>
      <vt:lpstr>Перспективы работы по выбранным темам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Comp</cp:lastModifiedBy>
  <cp:revision>211</cp:revision>
  <cp:lastPrinted>2018-12-13T16:47:18Z</cp:lastPrinted>
  <dcterms:created xsi:type="dcterms:W3CDTF">2013-01-06T18:32:13Z</dcterms:created>
  <dcterms:modified xsi:type="dcterms:W3CDTF">2022-04-19T06:43:51Z</dcterms:modified>
</cp:coreProperties>
</file>